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22"/>
  </p:notesMasterIdLst>
  <p:handoutMasterIdLst>
    <p:handoutMasterId r:id="rId23"/>
  </p:handoutMasterIdLst>
  <p:sldIdLst>
    <p:sldId id="263" r:id="rId2"/>
    <p:sldId id="526" r:id="rId3"/>
    <p:sldId id="527" r:id="rId4"/>
    <p:sldId id="528" r:id="rId5"/>
    <p:sldId id="529" r:id="rId6"/>
    <p:sldId id="530" r:id="rId7"/>
    <p:sldId id="531" r:id="rId8"/>
    <p:sldId id="532" r:id="rId9"/>
    <p:sldId id="534" r:id="rId10"/>
    <p:sldId id="533" r:id="rId11"/>
    <p:sldId id="535" r:id="rId12"/>
    <p:sldId id="536" r:id="rId13"/>
    <p:sldId id="537" r:id="rId14"/>
    <p:sldId id="538" r:id="rId15"/>
    <p:sldId id="539" r:id="rId16"/>
    <p:sldId id="540" r:id="rId17"/>
    <p:sldId id="541" r:id="rId18"/>
    <p:sldId id="542" r:id="rId19"/>
    <p:sldId id="543" r:id="rId20"/>
    <p:sldId id="464" r:id="rId21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8" autoAdjust="0"/>
    <p:restoredTop sz="94624" autoAdjust="0"/>
  </p:normalViewPr>
  <p:slideViewPr>
    <p:cSldViewPr>
      <p:cViewPr>
        <p:scale>
          <a:sx n="86" d="100"/>
          <a:sy n="86" d="100"/>
        </p:scale>
        <p:origin x="-2334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932"/>
        <p:guide pos="221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16/09/55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4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57232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Chapter</a:t>
            </a: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 14: Communications and Decision Making Process</a:t>
            </a:r>
            <a:endParaRPr lang="th-TH" sz="36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1520" y="1428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1601822"/>
            <a:ext cx="84296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GB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Communication Theories</a:t>
            </a:r>
            <a:endParaRPr lang="th-TH" sz="2800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 and Internet Communication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Hierarchy-of-effects Model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Decision Making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 and Internet Communication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41277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Internet and Decision Making</a:t>
            </a:r>
            <a:endParaRPr lang="en-US" sz="2800" dirty="0" smtClean="0"/>
          </a:p>
        </p:txBody>
      </p:sp>
      <p:pic>
        <p:nvPicPr>
          <p:cNvPr id="8" name="Picture 7" descr="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2204864"/>
            <a:ext cx="4824913" cy="39286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 and Internet Communication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41277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Consumer Generated Media Model</a:t>
            </a:r>
            <a:endParaRPr lang="en-US" sz="2800" dirty="0" smtClean="0"/>
          </a:p>
        </p:txBody>
      </p:sp>
      <p:pic>
        <p:nvPicPr>
          <p:cNvPr id="6" name="Picture 5" descr="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636912"/>
            <a:ext cx="7740352" cy="22948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Hierarchy-of-effects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41277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AIDA Model</a:t>
            </a:r>
            <a:endParaRPr lang="en-US" sz="2800" dirty="0" smtClean="0"/>
          </a:p>
        </p:txBody>
      </p:sp>
      <p:pic>
        <p:nvPicPr>
          <p:cNvPr id="8" name="Picture 7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2033308"/>
            <a:ext cx="5766445" cy="4564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Hierarchy-of-effects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41277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DAGMAR Model</a:t>
            </a:r>
            <a:endParaRPr lang="en-US" sz="2800" dirty="0" smtClean="0"/>
          </a:p>
        </p:txBody>
      </p:sp>
      <p:pic>
        <p:nvPicPr>
          <p:cNvPr id="6" name="Picture 5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2060848"/>
            <a:ext cx="4516981" cy="4175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Hierarchy-of-effects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41277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Lavidge</a:t>
            </a:r>
            <a:r>
              <a:rPr lang="en-US" sz="2800" b="1" dirty="0" smtClean="0"/>
              <a:t> &amp; Steiner Model</a:t>
            </a:r>
          </a:p>
        </p:txBody>
      </p:sp>
      <p:pic>
        <p:nvPicPr>
          <p:cNvPr id="8" name="Picture 7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1988840"/>
            <a:ext cx="5752594" cy="4574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Decision Making Process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41277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Slade, 1994</a:t>
            </a:r>
          </a:p>
        </p:txBody>
      </p:sp>
      <p:pic>
        <p:nvPicPr>
          <p:cNvPr id="6" name="Picture 5" descr="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2060848"/>
            <a:ext cx="4707857" cy="4497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Decision Making Process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41277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Moody, 1983</a:t>
            </a:r>
          </a:p>
        </p:txBody>
      </p:sp>
      <p:pic>
        <p:nvPicPr>
          <p:cNvPr id="8" name="Picture 7" descr="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420888"/>
            <a:ext cx="7740352" cy="2769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Decision Making Process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41277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Blackwell, </a:t>
            </a:r>
            <a:r>
              <a:rPr lang="en-US" sz="2800" b="1" dirty="0" err="1" smtClean="0"/>
              <a:t>Miniard</a:t>
            </a:r>
            <a:r>
              <a:rPr lang="en-US" sz="2800" b="1" dirty="0" smtClean="0"/>
              <a:t>, &amp; Engel, 2006 </a:t>
            </a:r>
          </a:p>
        </p:txBody>
      </p:sp>
      <p:pic>
        <p:nvPicPr>
          <p:cNvPr id="6" name="Picture 5" descr="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1916832"/>
            <a:ext cx="2028442" cy="4725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Decision Making Process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41277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Kotler</a:t>
            </a:r>
            <a:r>
              <a:rPr lang="en-US" sz="2800" b="1" dirty="0" smtClean="0"/>
              <a:t>, 1983 </a:t>
            </a:r>
          </a:p>
        </p:txBody>
      </p:sp>
      <p:pic>
        <p:nvPicPr>
          <p:cNvPr id="8" name="Picture 7" descr="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492896"/>
            <a:ext cx="7668344" cy="1533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Decision Making Process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41277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Schiffman</a:t>
            </a:r>
            <a:r>
              <a:rPr lang="en-US" sz="2800" b="1" dirty="0" smtClean="0"/>
              <a:t> &amp; </a:t>
            </a:r>
            <a:r>
              <a:rPr lang="en-US" sz="2800" b="1" dirty="0" err="1" smtClean="0"/>
              <a:t>Kanuk</a:t>
            </a:r>
            <a:r>
              <a:rPr lang="en-US" sz="2800" b="1" dirty="0" smtClean="0"/>
              <a:t>, 2010 </a:t>
            </a:r>
          </a:p>
        </p:txBody>
      </p:sp>
      <p:pic>
        <p:nvPicPr>
          <p:cNvPr id="6" name="Picture 7" descr="fig01_0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412776"/>
            <a:ext cx="3987911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Communication Theories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2779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Shannon &amp; Weaver, 1969</a:t>
            </a:r>
            <a:endParaRPr lang="en-US" sz="2800" b="1" dirty="0"/>
          </a:p>
        </p:txBody>
      </p:sp>
      <p:pic>
        <p:nvPicPr>
          <p:cNvPr id="6" name="Picture 5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2276872"/>
            <a:ext cx="7423745" cy="2474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48" y="3645024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End of Chapter 14: Communications and Decision Making Process</a:t>
            </a: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496" y="29969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Communication Theories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28857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Schramm &amp; Roberts, 1972</a:t>
            </a:r>
          </a:p>
        </p:txBody>
      </p:sp>
      <p:pic>
        <p:nvPicPr>
          <p:cNvPr id="7" name="Picture 6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2128" y="2276872"/>
            <a:ext cx="7524328" cy="278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Communication Theories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13324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Berlo</a:t>
            </a:r>
            <a:r>
              <a:rPr lang="en-US" sz="2800" b="1" dirty="0" smtClean="0"/>
              <a:t>, 1960</a:t>
            </a:r>
          </a:p>
        </p:txBody>
      </p:sp>
      <p:pic>
        <p:nvPicPr>
          <p:cNvPr id="6" name="Picture 5" descr="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34467" y="2132856"/>
            <a:ext cx="7930021" cy="3762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Communication Theories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2828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Westley</a:t>
            </a:r>
            <a:r>
              <a:rPr lang="en-US" sz="2800" b="1" dirty="0" smtClean="0"/>
              <a:t> &amp; Maclean, 1957 </a:t>
            </a:r>
          </a:p>
        </p:txBody>
      </p:sp>
      <p:pic>
        <p:nvPicPr>
          <p:cNvPr id="7" name="Picture 6" descr="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48358" y="2276872"/>
            <a:ext cx="649605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Communication Theories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1726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De Fleur, 1970</a:t>
            </a:r>
          </a:p>
        </p:txBody>
      </p:sp>
      <p:pic>
        <p:nvPicPr>
          <p:cNvPr id="6" name="Picture 5" descr="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1916832"/>
            <a:ext cx="6732240" cy="46712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Communication Theories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4047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Lazarsfeld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Berelson</a:t>
            </a:r>
            <a:r>
              <a:rPr lang="en-US" sz="2800" b="1" dirty="0" smtClean="0"/>
              <a:t>, &amp; </a:t>
            </a:r>
            <a:r>
              <a:rPr lang="en-US" sz="2800" b="1" dirty="0" err="1" smtClean="0"/>
              <a:t>Gaudet</a:t>
            </a:r>
            <a:r>
              <a:rPr lang="en-US" sz="2800" b="1" dirty="0" smtClean="0"/>
              <a:t>, 1948 </a:t>
            </a:r>
          </a:p>
        </p:txBody>
      </p:sp>
      <p:pic>
        <p:nvPicPr>
          <p:cNvPr id="7" name="Picture 6" descr="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844824"/>
            <a:ext cx="7236296" cy="39350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Communication Theories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1382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Smith, 1998</a:t>
            </a:r>
          </a:p>
        </p:txBody>
      </p:sp>
      <p:pic>
        <p:nvPicPr>
          <p:cNvPr id="6" name="Picture 5" descr="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58132" y="2132856"/>
            <a:ext cx="5638204" cy="4072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 and Internet Communication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1412776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Communication on Internet</a:t>
            </a:r>
            <a:endParaRPr lang="en-US" sz="28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891613" y="2132856"/>
            <a:ext cx="440857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b="1" dirty="0" smtClean="0"/>
              <a:t>One-to-one messaging</a:t>
            </a:r>
          </a:p>
          <a:p>
            <a:pPr marL="342900" indent="-342900">
              <a:buFontTx/>
              <a:buAutoNum type="arabicPeriod"/>
            </a:pPr>
            <a:r>
              <a:rPr lang="en-US" sz="2800" b="1" dirty="0" smtClean="0"/>
              <a:t>One-to-many messaging</a:t>
            </a:r>
            <a:endParaRPr lang="en-US" sz="2800" dirty="0" smtClean="0"/>
          </a:p>
          <a:p>
            <a:pPr marL="342900" indent="-342900">
              <a:buFontTx/>
              <a:buAutoNum type="arabicPeriod"/>
            </a:pPr>
            <a:r>
              <a:rPr lang="en-US" sz="2800" b="1" dirty="0" smtClean="0"/>
              <a:t>Distributed message databases</a:t>
            </a:r>
            <a:endParaRPr lang="en-US" sz="2800" dirty="0" smtClean="0"/>
          </a:p>
          <a:p>
            <a:pPr marL="342900" indent="-342900">
              <a:buAutoNum type="arabicPeriod"/>
            </a:pPr>
            <a:r>
              <a:rPr lang="en-US" sz="2800" b="1" dirty="0" smtClean="0"/>
              <a:t>Real-time communication</a:t>
            </a:r>
          </a:p>
          <a:p>
            <a:pPr marL="342900" indent="-342900">
              <a:buAutoNum type="arabicPeriod"/>
            </a:pPr>
            <a:r>
              <a:rPr lang="en-US" sz="2800" b="1" dirty="0" smtClean="0"/>
              <a:t>Real-time remote computer utilization</a:t>
            </a:r>
          </a:p>
          <a:p>
            <a:pPr marL="342900" indent="-342900">
              <a:buAutoNum type="arabicPeriod"/>
            </a:pPr>
            <a:r>
              <a:rPr lang="en-US" sz="2800" b="1" dirty="0" smtClean="0"/>
              <a:t>Remote information retrieval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10844</TotalTime>
  <Words>265</Words>
  <Application>Microsoft Office PowerPoint</Application>
  <PresentationFormat>On-screen Show (4:3)</PresentationFormat>
  <Paragraphs>68</Paragraphs>
  <Slides>20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</cp:lastModifiedBy>
  <cp:revision>1153</cp:revision>
  <dcterms:created xsi:type="dcterms:W3CDTF">2011-07-14T07:15:29Z</dcterms:created>
  <dcterms:modified xsi:type="dcterms:W3CDTF">2012-09-16T03:56:34Z</dcterms:modified>
</cp:coreProperties>
</file>